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  <p:sldMasterId id="2147483677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60" r:id="rId7"/>
    <p:sldId id="261" r:id="rId8"/>
    <p:sldId id="269" r:id="rId9"/>
    <p:sldId id="271" r:id="rId10"/>
    <p:sldId id="265" r:id="rId11"/>
    <p:sldId id="266" r:id="rId12"/>
    <p:sldId id="267" r:id="rId13"/>
    <p:sldId id="268" r:id="rId14"/>
    <p:sldId id="270" r:id="rId15"/>
  </p:sldIdLst>
  <p:sldSz cx="9144000" cy="5143500" type="screen16x9"/>
  <p:notesSz cx="6858000" cy="9144000"/>
  <p:embeddedFontLst>
    <p:embeddedFont>
      <p:font typeface="Archivo Narrow" panose="020B060402020202020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1" d="100"/>
          <a:sy n="101" d="100"/>
        </p:scale>
        <p:origin x="-474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48F3B-FAA4-457B-B8C2-A51F3DACE6E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F1A94-5365-4E32-83F9-14DD015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7097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9147f2fb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59147f2fb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537014e2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537014e2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4" name="Google Shape;18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537014e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537014e2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9147f2fb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59147f2fb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457498" y="262582"/>
            <a:ext cx="82290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475" tIns="30725" rIns="61475" bIns="307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Trebuchet MS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457498" y="1116654"/>
            <a:ext cx="8229000" cy="3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475" tIns="30725" rIns="61475" bIns="30725" anchor="t" anchorCtr="0"/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08080"/>
              </a:buClr>
              <a:buSzPts val="2100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08080"/>
              </a:buClr>
              <a:buSzPts val="2100"/>
              <a:buChar char="o"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08080"/>
              </a:buClr>
              <a:buSzPts val="2100"/>
              <a:buChar char="o"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2800350"/>
            <a:ext cx="9144000" cy="2343300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txBody>
          <a:bodyPr spcFirstLastPara="1" wrap="square" lIns="68525" tIns="34250" rIns="68525" bIns="0" anchor="t" anchorCtr="0">
            <a:noAutofit/>
          </a:bodyPr>
          <a:lstStyle/>
          <a:p>
            <a:pPr marL="0" marR="0" lvl="0" indent="0" algn="ctr" rtl="0">
              <a:lnSpc>
                <a:spcPct val="14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511" y="3597962"/>
            <a:ext cx="7811400" cy="15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475" tIns="30725" rIns="61475" bIns="30725" anchor="ctr" anchorCtr="0"/>
          <a:lstStyle>
            <a:lvl1pPr lv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8D8D8D"/>
              </a:buClr>
              <a:buSzPts val="800"/>
              <a:buNone/>
              <a:defRPr>
                <a:solidFill>
                  <a:srgbClr val="8D8D8D"/>
                </a:solidFill>
              </a:defRPr>
            </a:lvl2pPr>
            <a:lvl3pPr lvl="2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8D8D8D"/>
              </a:buClr>
              <a:buSzPts val="800"/>
              <a:buNone/>
              <a:defRPr>
                <a:solidFill>
                  <a:srgbClr val="8D8D8D"/>
                </a:solidFill>
              </a:defRPr>
            </a:lvl3pPr>
            <a:lvl4pPr lvl="3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8D8D8D"/>
              </a:buClr>
              <a:buSzPts val="800"/>
              <a:buNone/>
              <a:defRPr>
                <a:solidFill>
                  <a:srgbClr val="8D8D8D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D8D8D"/>
              </a:buClr>
              <a:buSzPts val="1000"/>
              <a:buNone/>
              <a:defRPr>
                <a:solidFill>
                  <a:srgbClr val="8D8D8D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D8D8D"/>
              </a:buClr>
              <a:buSzPts val="1400"/>
              <a:buNone/>
              <a:defRPr>
                <a:solidFill>
                  <a:srgbClr val="8D8D8D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D8D8D"/>
              </a:buClr>
              <a:buSzPts val="1400"/>
              <a:buNone/>
              <a:defRPr>
                <a:solidFill>
                  <a:srgbClr val="8D8D8D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D8D8D"/>
              </a:buClr>
              <a:buSzPts val="1400"/>
              <a:buNone/>
              <a:defRPr>
                <a:solidFill>
                  <a:srgbClr val="8D8D8D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D8D8D"/>
              </a:buClr>
              <a:buSzPts val="1400"/>
              <a:buNone/>
              <a:defRPr>
                <a:solidFill>
                  <a:srgbClr val="8D8D8D"/>
                </a:solidFill>
              </a:defRPr>
            </a:lvl9pPr>
          </a:lstStyle>
          <a:p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5443" y="1028700"/>
            <a:ext cx="3193110" cy="104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Summary">
  <p:cSld name="1-Summar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457498" y="262582"/>
            <a:ext cx="82290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475" tIns="30725" rIns="61475" bIns="307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rebuchet MS"/>
              <a:buNone/>
              <a:defRPr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57200" y="117991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475" tIns="30725" rIns="61475" bIns="30725" anchor="t" anchorCtr="0"/>
          <a:lstStyle>
            <a:lvl1pPr marL="457200" lvl="0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marL="914400" lvl="1" indent="-3175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400"/>
              <a:buChar char="o"/>
              <a:defRPr/>
            </a:lvl3pPr>
            <a:lvl4pPr marL="1828800" lvl="3" indent="-3175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400"/>
              <a:buChar char="o"/>
              <a:defRPr/>
            </a:lvl4pPr>
            <a:lvl5pPr marL="2286000" lvl="4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FEC model">
  <p:cSld name="2-FEC mode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498" y="262582"/>
            <a:ext cx="82290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475" tIns="30725" rIns="61475" bIns="307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Trebuchet MS"/>
              <a:buNone/>
              <a:defRPr b="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457200" y="117991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475" tIns="30725" rIns="61475" bIns="30725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marL="914400" lvl="1" indent="-3175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80808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400"/>
              <a:buChar char="o"/>
              <a:defRPr/>
            </a:lvl3pPr>
            <a:lvl4pPr marL="1828800" lvl="3" indent="-3175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400"/>
              <a:buChar char="o"/>
              <a:defRPr/>
            </a:lvl4pPr>
            <a:lvl5pPr marL="2286000" lvl="4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4697558"/>
            <a:ext cx="9144000" cy="446100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txBody>
          <a:bodyPr spcFirstLastPara="1" wrap="square" lIns="68500" tIns="34250" rIns="68500" bIns="0" anchor="t" anchorCtr="0">
            <a:noAutofit/>
          </a:bodyPr>
          <a:lstStyle/>
          <a:p>
            <a:pPr marL="0" marR="0" lvl="0" indent="0" algn="ctr" rtl="0">
              <a:lnSpc>
                <a:spcPct val="14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498" y="4742739"/>
            <a:ext cx="1036145" cy="35557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/>
        </p:nvSpPr>
        <p:spPr>
          <a:xfrm>
            <a:off x="6966127" y="4874432"/>
            <a:ext cx="18027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0" tIns="34250" rIns="6850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www.cfefund.org | </a:t>
            </a:r>
            <a:fld id="{00000000-1234-1234-1234-123412341234}" type="slidenum">
              <a:rPr lang="en" sz="7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7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7498" y="262582"/>
            <a:ext cx="82290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475" tIns="30725" rIns="61475" bIns="307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rebuchet MS"/>
              <a:buNone/>
              <a:defRPr sz="1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57498" y="1116654"/>
            <a:ext cx="8229000" cy="3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475" tIns="30725" rIns="61475" bIns="30725" anchor="t" anchorCtr="0"/>
          <a:lstStyle>
            <a:lvl1pPr marL="457200" marR="0" lvl="0" indent="-2921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794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794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ourier New"/>
              <a:buChar char="o"/>
              <a:defRPr sz="800" b="0" i="0" u="none" strike="noStrike" cap="non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94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Courier New"/>
              <a:buChar char="o"/>
              <a:defRPr sz="800" b="0" i="1" u="none" strike="noStrike" cap="none">
                <a:solidFill>
                  <a:srgbClr val="80808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" y="-1"/>
            <a:ext cx="1802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0" tIns="34250" rIns="68500" bIns="342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A38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1"/>
          <p:cNvSpPr txBox="1">
            <a:spLocks noGrp="1"/>
          </p:cNvSpPr>
          <p:nvPr>
            <p:ph type="ctrTitle"/>
          </p:nvPr>
        </p:nvSpPr>
        <p:spPr>
          <a:xfrm>
            <a:off x="0" y="2801400"/>
            <a:ext cx="9144000" cy="1044900"/>
          </a:xfrm>
          <a:prstGeom prst="rect">
            <a:avLst/>
          </a:prstGeom>
          <a:solidFill>
            <a:srgbClr val="83EB48">
              <a:alpha val="92941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b="1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Introducing the FEC</a:t>
            </a:r>
            <a:endParaRPr b="1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121" name="Google Shape;12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2851" y="0"/>
            <a:ext cx="4668960" cy="280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1"/>
          <p:cNvPicPr preferRelativeResize="0"/>
          <p:nvPr/>
        </p:nvPicPr>
        <p:blipFill rotWithShape="1">
          <a:blip r:embed="rId4">
            <a:alphaModFix/>
          </a:blip>
          <a:srcRect l="22432" t="27646" b="33232"/>
          <a:stretch/>
        </p:blipFill>
        <p:spPr>
          <a:xfrm>
            <a:off x="2738450" y="4200370"/>
            <a:ext cx="6028924" cy="9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750" y="4305926"/>
            <a:ext cx="2147025" cy="7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3EB48">
              <a:alpha val="929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300" b="1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How to Refer a Client to the FEC</a:t>
            </a:r>
            <a:endParaRPr sz="3300" b="1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48" name="Google Shape;248;p42"/>
          <p:cNvSpPr txBox="1">
            <a:spLocks noGrp="1"/>
          </p:cNvSpPr>
          <p:nvPr>
            <p:ph type="body" idx="1"/>
          </p:nvPr>
        </p:nvSpPr>
        <p:spPr>
          <a:xfrm>
            <a:off x="311700" y="1337275"/>
            <a:ext cx="8520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Narrow"/>
              <a:buAutoNum type="arabicPeriod"/>
            </a:pPr>
            <a:r>
              <a:rPr lang="en" sz="2800" b="1" u="sng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Call us!</a:t>
            </a:r>
            <a:r>
              <a:rPr lang="en" sz="28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1-800-298-0237</a:t>
            </a:r>
            <a:endParaRPr sz="2800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Narrow"/>
              <a:buAutoNum type="arabicPeriod"/>
            </a:pPr>
            <a:r>
              <a:rPr lang="en" sz="2800" b="1" u="sng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Email us!</a:t>
            </a:r>
            <a:r>
              <a:rPr lang="en" sz="28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fecinfo@advantageccs.org</a:t>
            </a:r>
            <a:endParaRPr sz="2800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Narrow"/>
              <a:buAutoNum type="arabicPeriod"/>
            </a:pPr>
            <a:r>
              <a:rPr lang="en" sz="28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Fill out our </a:t>
            </a:r>
            <a:r>
              <a:rPr lang="en" sz="2800" b="1" u="sng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FEC Partner Referral Form</a:t>
            </a:r>
            <a:endParaRPr sz="2800" b="1" u="sng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Narrow"/>
              <a:buChar char="○"/>
            </a:pPr>
            <a:r>
              <a:rPr lang="en" sz="28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Completed forms can be emailed to FEC Program Manager Rebecca Johnson (rjohnson@advantageccs.org)</a:t>
            </a:r>
            <a:endParaRPr sz="2800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B48">
            <a:alpha val="92941"/>
          </a:srgbClr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-169683" y="207390"/>
            <a:ext cx="4310700" cy="82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800" dirty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Other ways we can </a:t>
            </a:r>
            <a:r>
              <a:rPr lang="en" sz="2800" dirty="0" smtClean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help:</a:t>
            </a:r>
            <a:endParaRPr sz="2800" dirty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54" name="Google Shape;254;p43"/>
          <p:cNvSpPr txBox="1">
            <a:spLocks noGrp="1"/>
          </p:cNvSpPr>
          <p:nvPr>
            <p:ph type="subTitle" idx="1"/>
          </p:nvPr>
        </p:nvSpPr>
        <p:spPr>
          <a:xfrm>
            <a:off x="312634" y="857366"/>
            <a:ext cx="4045200" cy="2901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Community-Based Workshops</a:t>
            </a:r>
            <a:endParaRPr sz="2000" dirty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Tabling </a:t>
            </a:r>
            <a:r>
              <a:rPr lang="en" sz="2000" dirty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Events</a:t>
            </a:r>
            <a:endParaRPr sz="2000" dirty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Trainings for </a:t>
            </a:r>
            <a:r>
              <a:rPr lang="en" sz="2000" dirty="0" smtClean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Staff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Archivo Narrow"/>
              <a:buChar char="●"/>
            </a:pPr>
            <a:endParaRPr lang="en" sz="2400" dirty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</a:pPr>
            <a:r>
              <a:rPr lang="en-US" sz="2800" dirty="0" smtClean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Partner Feedback:</a:t>
            </a:r>
          </a:p>
          <a:p>
            <a:pPr marL="533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What’s working?</a:t>
            </a:r>
          </a:p>
          <a:p>
            <a:pPr marL="533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What else do you need?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</a:pPr>
            <a:endParaRPr lang="en-US" sz="2000" dirty="0" smtClean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</a:pPr>
            <a:r>
              <a:rPr lang="en-US" sz="2800" dirty="0" smtClean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Any Questions?</a:t>
            </a:r>
            <a:endParaRPr lang="en-US" sz="2800" dirty="0" smtClean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</a:pPr>
            <a:endParaRPr lang="en-US" sz="2800" dirty="0" smtClean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533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Arial" panose="020B0604020202020204" pitchFamily="34" charset="0"/>
              <a:buChar char="•"/>
            </a:pPr>
            <a:endParaRPr sz="2000" dirty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dirty="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255" name="Google Shape;25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9250" y="527737"/>
            <a:ext cx="4159825" cy="40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>
            <a:spLocks noGrp="1"/>
          </p:cNvSpPr>
          <p:nvPr>
            <p:ph type="body" idx="2"/>
          </p:nvPr>
        </p:nvSpPr>
        <p:spPr>
          <a:xfrm>
            <a:off x="3733400" y="0"/>
            <a:ext cx="5410500" cy="5143500"/>
          </a:xfrm>
          <a:prstGeom prst="rect">
            <a:avLst/>
          </a:prstGeom>
          <a:solidFill>
            <a:srgbClr val="83E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200" b="1" u="sng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CONTACT US!</a:t>
            </a:r>
            <a:endParaRPr sz="4400" b="1" u="sng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200" b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endParaRPr sz="3200" b="1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200" b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      </a:t>
            </a:r>
            <a:r>
              <a:rPr lang="en" sz="3200" b="1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1-800-298-0237</a:t>
            </a:r>
            <a:endParaRPr sz="3200" b="1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200" b="1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200" b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        </a:t>
            </a:r>
            <a:r>
              <a:rPr lang="en" sz="3200" b="1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fecinfo@advantageccs.org</a:t>
            </a:r>
            <a:endParaRPr sz="3200" b="1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240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69" name="Google Shape;269;p45"/>
          <p:cNvSpPr txBox="1">
            <a:spLocks noGrp="1"/>
          </p:cNvSpPr>
          <p:nvPr>
            <p:ph type="subTitle" idx="1"/>
          </p:nvPr>
        </p:nvSpPr>
        <p:spPr>
          <a:xfrm>
            <a:off x="141888" y="831475"/>
            <a:ext cx="3484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40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Know someone who could benefit from FREE financial counseling?</a:t>
            </a:r>
            <a:endParaRPr/>
          </a:p>
        </p:txBody>
      </p:sp>
      <p:pic>
        <p:nvPicPr>
          <p:cNvPr id="270" name="Google Shape;27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775" y="2345550"/>
            <a:ext cx="3096427" cy="185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8400" y="1911150"/>
            <a:ext cx="593450" cy="5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3675" y="2810475"/>
            <a:ext cx="748325" cy="7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B48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Our Partners</a:t>
            </a:r>
            <a:endParaRPr b="1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chivo Narrow"/>
              <a:buChar char="❖"/>
            </a:pPr>
            <a:r>
              <a:rPr lang="en" sz="2400" b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Cities for Financial Empowerment Fund</a:t>
            </a:r>
            <a:endParaRPr sz="2400" b="1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chivo Narrow"/>
              <a:buChar char="❖"/>
            </a:pPr>
            <a:r>
              <a:rPr lang="en" sz="2400" b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City of Pittsburgh</a:t>
            </a:r>
            <a:endParaRPr sz="2400" b="1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chivo Narrow"/>
              <a:buChar char="❖"/>
            </a:pPr>
            <a:r>
              <a:rPr lang="en" sz="2400" b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Neighborhood Allies</a:t>
            </a:r>
            <a:endParaRPr sz="2400" b="1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chivo Narrow"/>
              <a:buChar char="❖"/>
            </a:pPr>
            <a:r>
              <a:rPr lang="en" sz="2400" b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Advantage Credit Counseling Service, Inc.</a:t>
            </a:r>
            <a:endParaRPr sz="2400" b="1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B48">
            <a:alpha val="92941"/>
          </a:srgbClr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300" b="1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Core Elements of the FEC Model </a:t>
            </a:r>
            <a:endParaRPr sz="3300" b="1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35" name="Google Shape;135;p33"/>
          <p:cNvSpPr txBox="1">
            <a:spLocks noGrp="1"/>
          </p:cNvSpPr>
          <p:nvPr>
            <p:ph type="body" idx="1"/>
          </p:nvPr>
        </p:nvSpPr>
        <p:spPr>
          <a:xfrm>
            <a:off x="311700" y="1301225"/>
            <a:ext cx="8520600" cy="34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The Financial Empowerment Center initiative provides free, one-on-one financial counseling as a public service to all residents. </a:t>
            </a:r>
            <a:endParaRPr sz="240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0" lvl="0" indent="0" algn="r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36" name="Google Shape;136;p33"/>
          <p:cNvSpPr txBox="1"/>
          <p:nvPr/>
        </p:nvSpPr>
        <p:spPr>
          <a:xfrm>
            <a:off x="1315800" y="2280500"/>
            <a:ext cx="2676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Narrow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Free</a:t>
            </a:r>
            <a:endParaRPr sz="1100" b="0" i="0" u="none" strike="noStrike" cap="non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Narrow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One-on-One</a:t>
            </a:r>
            <a:endParaRPr sz="1100" b="0" i="0" u="none" strike="noStrike" cap="non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Narrow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Professional</a:t>
            </a:r>
            <a:endParaRPr sz="1100" b="0" i="0" u="none" strike="noStrike" cap="non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Narrow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Integrated</a:t>
            </a:r>
            <a:endParaRPr sz="1100" b="0" i="0" u="none" strike="noStrike" cap="non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37" name="Google Shape;137;p33"/>
          <p:cNvSpPr txBox="1"/>
          <p:nvPr/>
        </p:nvSpPr>
        <p:spPr>
          <a:xfrm>
            <a:off x="4746900" y="2280500"/>
            <a:ext cx="2862900" cy="211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Narrow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Data Driven</a:t>
            </a:r>
            <a:endParaRPr sz="1100" b="0" i="0" u="none" strike="noStrike" cap="none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Narrow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Government-Branded</a:t>
            </a:r>
            <a:endParaRPr sz="1100" b="0" i="0" u="none" strike="noStrike" cap="none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Narrow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Sustainable</a:t>
            </a:r>
            <a:endParaRPr sz="1100" b="0" i="0" u="none" strike="noStrike" cap="none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>
            <a:spLocks noGrp="1"/>
          </p:cNvSpPr>
          <p:nvPr>
            <p:ph type="title"/>
          </p:nvPr>
        </p:nvSpPr>
        <p:spPr>
          <a:xfrm>
            <a:off x="373650" y="122775"/>
            <a:ext cx="8520600" cy="572700"/>
          </a:xfrm>
          <a:prstGeom prst="rect">
            <a:avLst/>
          </a:prstGeom>
          <a:solidFill>
            <a:srgbClr val="83EB4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300" b="1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Four Core Outcomes of the FEC</a:t>
            </a:r>
            <a:endParaRPr sz="3300" b="1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71" name="Google Shape;171;p35"/>
          <p:cNvSpPr txBox="1">
            <a:spLocks noGrp="1"/>
          </p:cNvSpPr>
          <p:nvPr>
            <p:ph type="body" idx="1"/>
          </p:nvPr>
        </p:nvSpPr>
        <p:spPr>
          <a:xfrm>
            <a:off x="373650" y="695475"/>
            <a:ext cx="85206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The goal of the program is to help Pittsburgh community residents manage their finances by focusing on four outcomes:</a:t>
            </a:r>
            <a:endParaRPr sz="240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72" name="Google Shape;172;p35"/>
          <p:cNvSpPr txBox="1"/>
          <p:nvPr/>
        </p:nvSpPr>
        <p:spPr>
          <a:xfrm>
            <a:off x="1115450" y="1636050"/>
            <a:ext cx="3185400" cy="1549200"/>
          </a:xfrm>
          <a:prstGeom prst="rect">
            <a:avLst/>
          </a:prstGeom>
          <a:solidFill>
            <a:srgbClr val="83EB4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Open and utilize safe, affordable banking services</a:t>
            </a:r>
            <a:endParaRPr sz="1800" b="1" i="0" u="none" strike="noStrike" cap="non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173" name="Google Shape;17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469" y="2285400"/>
            <a:ext cx="2025356" cy="8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5"/>
          <p:cNvSpPr txBox="1"/>
          <p:nvPr/>
        </p:nvSpPr>
        <p:spPr>
          <a:xfrm>
            <a:off x="4701025" y="1636050"/>
            <a:ext cx="3082500" cy="1549200"/>
          </a:xfrm>
          <a:prstGeom prst="rect">
            <a:avLst/>
          </a:prstGeom>
          <a:solidFill>
            <a:srgbClr val="83EB4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Build savings and better saving habits</a:t>
            </a:r>
            <a:endParaRPr sz="1800" b="1" i="0" u="none" strike="noStrike" cap="non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75" name="Google Shape;175;p35"/>
          <p:cNvSpPr txBox="1"/>
          <p:nvPr/>
        </p:nvSpPr>
        <p:spPr>
          <a:xfrm>
            <a:off x="1115450" y="3341350"/>
            <a:ext cx="3185400" cy="1549200"/>
          </a:xfrm>
          <a:prstGeom prst="rect">
            <a:avLst/>
          </a:prstGeom>
          <a:solidFill>
            <a:srgbClr val="83EB4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Decrease debt</a:t>
            </a:r>
            <a:endParaRPr sz="1800" b="1" i="0" u="none" strike="noStrike" cap="non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76" name="Google Shape;176;p35"/>
          <p:cNvSpPr txBox="1"/>
          <p:nvPr/>
        </p:nvSpPr>
        <p:spPr>
          <a:xfrm>
            <a:off x="4701025" y="3341350"/>
            <a:ext cx="3082500" cy="1549200"/>
          </a:xfrm>
          <a:prstGeom prst="rect">
            <a:avLst/>
          </a:prstGeom>
          <a:solidFill>
            <a:srgbClr val="83EB4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Establish and build credit</a:t>
            </a:r>
            <a:endParaRPr sz="1800" b="1" i="0" u="none" strike="noStrike" cap="non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177" name="Google Shape;17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5475" y="3879325"/>
            <a:ext cx="2077425" cy="8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3075" y="2285400"/>
            <a:ext cx="2077425" cy="8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5"/>
          <p:cNvSpPr txBox="1"/>
          <p:nvPr/>
        </p:nvSpPr>
        <p:spPr>
          <a:xfrm>
            <a:off x="6080700" y="2408013"/>
            <a:ext cx="11898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1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Savings</a:t>
            </a:r>
            <a:endParaRPr sz="2100" b="0" i="1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1800" y="3879325"/>
            <a:ext cx="2077425" cy="8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50" y="12052"/>
            <a:ext cx="3143249" cy="471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6"/>
          <p:cNvSpPr txBox="1">
            <a:spLocks noGrp="1"/>
          </p:cNvSpPr>
          <p:nvPr>
            <p:ph type="title"/>
          </p:nvPr>
        </p:nvSpPr>
        <p:spPr>
          <a:xfrm>
            <a:off x="457499" y="262575"/>
            <a:ext cx="5543100" cy="854100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txBody>
          <a:bodyPr spcFirstLastPara="1" wrap="square" lIns="61475" tIns="30725" rIns="61475" bIns="30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Trebuchet MS"/>
              <a:buNone/>
            </a:pPr>
            <a:r>
              <a:rPr lang="en" sz="3300" i="0" u="none" strike="noStrike" cap="none">
                <a:solidFill>
                  <a:srgbClr val="83EB4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FEC Impact to Date</a:t>
            </a:r>
            <a:endParaRPr>
              <a:solidFill>
                <a:srgbClr val="83EB48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88" name="Google Shape;188;p36"/>
          <p:cNvSpPr txBox="1">
            <a:spLocks noGrp="1"/>
          </p:cNvSpPr>
          <p:nvPr>
            <p:ph type="body" idx="1"/>
          </p:nvPr>
        </p:nvSpPr>
        <p:spPr>
          <a:xfrm>
            <a:off x="828977" y="1116653"/>
            <a:ext cx="4257600" cy="3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475" tIns="30725" rIns="61475" bIns="30725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b="1" dirty="0"/>
              <a:t>82,000 clients </a:t>
            </a:r>
            <a:r>
              <a:rPr lang="en" dirty="0"/>
              <a:t>served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b="1" dirty="0"/>
              <a:t>$100 million </a:t>
            </a:r>
            <a:r>
              <a:rPr lang="en" dirty="0"/>
              <a:t>in debt reduced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b="1" dirty="0"/>
              <a:t>$10 million </a:t>
            </a:r>
            <a:r>
              <a:rPr lang="en" dirty="0"/>
              <a:t>in savings achieved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dirty="0"/>
              <a:t>Operating in </a:t>
            </a:r>
            <a:r>
              <a:rPr lang="en" b="1" dirty="0" smtClean="0"/>
              <a:t>11 </a:t>
            </a:r>
            <a:r>
              <a:rPr lang="en" b="1" dirty="0"/>
              <a:t>cities</a:t>
            </a:r>
            <a:r>
              <a:rPr lang="en" dirty="0"/>
              <a:t>: New York City, Lansing, Nashville, Denver, Philadelphia, San Antonio, </a:t>
            </a:r>
            <a:r>
              <a:rPr lang="en" dirty="0" smtClean="0"/>
              <a:t>Akron; Pittsburgh, Akron, Greenville, Memphis</a:t>
            </a:r>
            <a:endParaRPr dirty="0"/>
          </a:p>
          <a:p>
            <a:pPr marL="228600" lvl="0" indent="-76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76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300">
                <a:latin typeface="Archivo Narrow"/>
                <a:ea typeface="Archivo Narrow"/>
                <a:cs typeface="Archivo Narrow"/>
                <a:sym typeface="Archivo Narrow"/>
              </a:rPr>
              <a:t>Our Locations</a:t>
            </a:r>
            <a:endParaRPr sz="33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61" name="Google Shape;261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810900"/>
          </a:xfrm>
          <a:prstGeom prst="rect">
            <a:avLst/>
          </a:prstGeom>
          <a:solidFill>
            <a:srgbClr val="83EB48">
              <a:alpha val="9294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600"/>
              <a:buFont typeface="Archivo Narrow"/>
              <a:buChar char="●"/>
            </a:pPr>
            <a:r>
              <a:rPr lang="en" sz="260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ACCS (Southside)</a:t>
            </a:r>
            <a:endParaRPr sz="260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600"/>
              <a:buFont typeface="Archivo Narrow"/>
              <a:buChar char="●"/>
            </a:pPr>
            <a:r>
              <a:rPr lang="en" sz="260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CoLab18 (Northside)</a:t>
            </a:r>
            <a:endParaRPr sz="260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600"/>
              <a:buFont typeface="Archivo Narrow"/>
              <a:buChar char="●"/>
            </a:pPr>
            <a:r>
              <a:rPr lang="en" sz="260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 Careerlink (Downtown)</a:t>
            </a:r>
            <a:endParaRPr sz="260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600"/>
              <a:buFont typeface="Archivo Narrow"/>
              <a:buChar char="●"/>
            </a:pPr>
            <a:r>
              <a:rPr lang="en" sz="260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Reemployment Transition Center, Allegheny County EARN (Downtown)</a:t>
            </a:r>
            <a:endParaRPr sz="260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600"/>
              <a:buFont typeface="Archivo Narrow"/>
              <a:buChar char="●"/>
            </a:pPr>
            <a:r>
              <a:rPr lang="en" sz="260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Homewood-Brushton YMCA </a:t>
            </a:r>
            <a:endParaRPr sz="260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210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62" name="Google Shape;262;p4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810900"/>
          </a:xfrm>
          <a:prstGeom prst="rect">
            <a:avLst/>
          </a:prstGeom>
          <a:solidFill>
            <a:srgbClr val="83EB48">
              <a:alpha val="9294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600"/>
              <a:buFont typeface="Archivo Narrow"/>
              <a:buChar char="●"/>
            </a:pPr>
            <a:r>
              <a:rPr lang="en" sz="2600" dirty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Focus on Renewal (McKees Rocks)</a:t>
            </a:r>
            <a:endParaRPr sz="2600" dirty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600"/>
              <a:buFont typeface="Archivo Narrow"/>
              <a:buChar char="●"/>
            </a:pPr>
            <a:r>
              <a:rPr lang="en" sz="2600" dirty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Pittsburgh Community Services, Inc. (Oakland)</a:t>
            </a:r>
            <a:endParaRPr sz="2600" b="1" dirty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600"/>
              <a:buFont typeface="Archivo Narrow"/>
              <a:buChar char="●"/>
            </a:pPr>
            <a:r>
              <a:rPr lang="en" sz="2600" dirty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West End Library</a:t>
            </a:r>
            <a:endParaRPr sz="2600" dirty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600"/>
              <a:buFont typeface="Archivo Narrow"/>
              <a:buChar char="●"/>
            </a:pPr>
            <a:r>
              <a:rPr lang="en" sz="2600" dirty="0" smtClean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Warrington </a:t>
            </a:r>
            <a:r>
              <a:rPr lang="en" sz="2600" dirty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Rec Center (Beltzhoover)</a:t>
            </a:r>
            <a:endParaRPr sz="2600" dirty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600"/>
              <a:buFont typeface="Archivo Narrow"/>
              <a:buChar char="●"/>
            </a:pPr>
            <a:r>
              <a:rPr lang="en" sz="2600" dirty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Carrick Library</a:t>
            </a:r>
            <a:endParaRPr sz="2600" dirty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263" name="Google Shape;26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1025" y="282300"/>
            <a:ext cx="735425" cy="73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623400" y="1121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300" dirty="0">
                <a:latin typeface="Archivo Narrow"/>
                <a:ea typeface="Archivo Narrow"/>
                <a:cs typeface="Archivo Narrow"/>
                <a:sym typeface="Archivo Narrow"/>
              </a:rPr>
              <a:t>Our Locations</a:t>
            </a:r>
            <a:endParaRPr sz="3300" dirty="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96" y="427656"/>
            <a:ext cx="6081219" cy="44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2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5216200" y="993100"/>
            <a:ext cx="3602100" cy="10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Archivo Narrow"/>
                <a:ea typeface="Archivo Narrow"/>
                <a:cs typeface="Archivo Narrow"/>
                <a:sym typeface="Archivo Narrow"/>
              </a:rPr>
              <a:t>FEC Services</a:t>
            </a:r>
            <a:endParaRPr sz="4800" b="1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311700" y="354200"/>
            <a:ext cx="4422900" cy="4375800"/>
          </a:xfrm>
          <a:prstGeom prst="rect">
            <a:avLst/>
          </a:prstGeom>
          <a:solidFill>
            <a:srgbClr val="83EB48">
              <a:alpha val="93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FEC Staff Can Provide In-House:</a:t>
            </a:r>
            <a:endParaRPr sz="2000" b="1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Archivo Narrow"/>
              <a:buChar char="●"/>
            </a:pPr>
            <a:r>
              <a:rPr lang="en" sz="180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Money management &amp; budgeting skills</a:t>
            </a:r>
            <a:endParaRPr sz="180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Archivo Narrow"/>
              <a:buChar char="●"/>
            </a:pPr>
            <a:r>
              <a:rPr lang="en" sz="180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Education on banking &amp; financial products</a:t>
            </a:r>
            <a:endParaRPr sz="180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Archivo Narrow"/>
              <a:buChar char="●"/>
            </a:pPr>
            <a:r>
              <a:rPr lang="en" sz="180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Pull and review credit report</a:t>
            </a:r>
            <a:endParaRPr sz="180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Archivo Narrow"/>
              <a:buChar char="●"/>
            </a:pPr>
            <a:r>
              <a:rPr lang="en" sz="180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Guidance on responsible credit use</a:t>
            </a:r>
            <a:endParaRPr sz="180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Archivo Narrow"/>
              <a:buChar char="●"/>
            </a:pPr>
            <a:r>
              <a:rPr lang="en" sz="180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Education on consumer rights (debt collection, student loans, bankruptcy, etc.)</a:t>
            </a:r>
            <a:endParaRPr sz="180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Archivo Narrow"/>
              <a:buChar char="●"/>
            </a:pPr>
            <a:r>
              <a:rPr lang="en" sz="180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Planning for retirement</a:t>
            </a:r>
            <a:endParaRPr sz="180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Archivo Narrow"/>
              <a:buChar char="●"/>
            </a:pPr>
            <a:r>
              <a:rPr lang="en" sz="180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Advisement on saving for home ownership &amp; mortgages</a:t>
            </a:r>
            <a:endParaRPr sz="180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Archivo Narrow"/>
              <a:buChar char="●"/>
            </a:pPr>
            <a:r>
              <a:rPr lang="en" sz="180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Referrals to other community providers</a:t>
            </a:r>
            <a:endParaRPr sz="180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36" name="Google Shape;236;p40"/>
          <p:cNvSpPr txBox="1">
            <a:spLocks noGrp="1"/>
          </p:cNvSpPr>
          <p:nvPr>
            <p:ph type="body" idx="2"/>
          </p:nvPr>
        </p:nvSpPr>
        <p:spPr>
          <a:xfrm>
            <a:off x="4832400" y="2453400"/>
            <a:ext cx="4215300" cy="2276700"/>
          </a:xfrm>
          <a:prstGeom prst="rect">
            <a:avLst/>
          </a:prstGeom>
          <a:solidFill>
            <a:srgbClr val="83EB48">
              <a:alpha val="93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FEC Staff can Refer Clients to Organizations that:</a:t>
            </a:r>
            <a:endParaRPr sz="2000" b="1" dirty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Archivo Narrow"/>
              <a:buChar char="●"/>
            </a:pPr>
            <a:r>
              <a:rPr lang="en" sz="1800" dirty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Provide legal advice or legal services</a:t>
            </a:r>
            <a:endParaRPr sz="1800" dirty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Archivo Narrow"/>
              <a:buChar char="●"/>
            </a:pPr>
            <a:r>
              <a:rPr lang="en" sz="1800" dirty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Assist with filing taxes</a:t>
            </a:r>
            <a:endParaRPr sz="1800" dirty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Archivo Narrow"/>
              <a:buChar char="●"/>
            </a:pPr>
            <a:r>
              <a:rPr lang="en" sz="1800" dirty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Offer financial </a:t>
            </a:r>
            <a:r>
              <a:rPr lang="en" sz="1800" dirty="0" smtClean="0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or emergency assistance</a:t>
            </a:r>
            <a:endParaRPr sz="1800" dirty="0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 dirty="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3EB48">
              <a:alpha val="929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300" b="1">
                <a:solidFill>
                  <a:srgbClr val="274E1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Who Can Come to the FEC for Services?</a:t>
            </a:r>
            <a:endParaRPr sz="3300" b="1">
              <a:solidFill>
                <a:srgbClr val="274E1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42" name="Google Shape;242;p41"/>
          <p:cNvSpPr txBox="1">
            <a:spLocks noGrp="1"/>
          </p:cNvSpPr>
          <p:nvPr>
            <p:ph type="body" idx="1"/>
          </p:nvPr>
        </p:nvSpPr>
        <p:spPr>
          <a:xfrm>
            <a:off x="311700" y="1337275"/>
            <a:ext cx="8520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chivo Narrow"/>
              <a:buChar char="●"/>
            </a:pPr>
            <a:r>
              <a:rPr lang="en" sz="2400" b="1" u="sng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Anyone</a:t>
            </a:r>
            <a:r>
              <a:rPr lang="en" sz="2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living in the Pittsburgh area!</a:t>
            </a:r>
            <a:endParaRPr sz="2400" dirty="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chivo Narrow"/>
              <a:buChar char="○"/>
            </a:pPr>
            <a:r>
              <a:rPr lang="en" sz="2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NOTE: You </a:t>
            </a:r>
            <a:r>
              <a:rPr lang="en" sz="2400" u="sng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DO NOT</a:t>
            </a:r>
            <a:r>
              <a:rPr lang="en" sz="2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need to live within the Pittsburgh city limits, but must be willing to travel to </a:t>
            </a:r>
            <a:r>
              <a:rPr lang="en" sz="2400" dirty="0" smtClean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one </a:t>
            </a:r>
            <a:r>
              <a:rPr lang="en" sz="2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of our FEC locations for an appointment</a:t>
            </a:r>
            <a:endParaRPr sz="2400" dirty="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81000">
              <a:buClr>
                <a:srgbClr val="000000"/>
              </a:buClr>
              <a:buSzPts val="2400"/>
              <a:buFont typeface="Archivo Narrow"/>
              <a:buChar char="●"/>
            </a:pPr>
            <a:r>
              <a:rPr lang="en-US" sz="2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Any individual looking to talk through a financial issue or learn better money management </a:t>
            </a:r>
            <a:r>
              <a:rPr lang="en-US" sz="2400" dirty="0" smtClean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skills</a:t>
            </a:r>
            <a:endParaRPr lang="en" sz="2400" dirty="0" smtClean="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chivo Narrow"/>
              <a:buChar char="●"/>
            </a:pPr>
            <a:r>
              <a:rPr lang="en" sz="2400" dirty="0" smtClean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Must </a:t>
            </a:r>
            <a:r>
              <a:rPr lang="en" sz="2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be </a:t>
            </a:r>
            <a:r>
              <a:rPr lang="en" sz="2400" b="1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18+</a:t>
            </a:r>
            <a:r>
              <a:rPr lang="en" sz="2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to receive free counseling</a:t>
            </a:r>
            <a:endParaRPr sz="2400" dirty="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chivo Narrow"/>
              <a:buChar char="●"/>
            </a:pPr>
            <a:r>
              <a:rPr lang="en" sz="2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BUT we are available </a:t>
            </a:r>
            <a:r>
              <a:rPr lang="en" sz="2400" dirty="0" smtClean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to lead </a:t>
            </a:r>
            <a:r>
              <a:rPr lang="en" sz="2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group workshops for youth</a:t>
            </a:r>
            <a:endParaRPr sz="2400" dirty="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w We Work slides">
  <a:themeElements>
    <a:clrScheme name="CFE Fund Colors 1">
      <a:dk1>
        <a:srgbClr val="333333"/>
      </a:dk1>
      <a:lt1>
        <a:srgbClr val="FFFFFF"/>
      </a:lt1>
      <a:dk2>
        <a:srgbClr val="00A389"/>
      </a:dk2>
      <a:lt2>
        <a:srgbClr val="EEECE1"/>
      </a:lt2>
      <a:accent1>
        <a:srgbClr val="333333"/>
      </a:accent1>
      <a:accent2>
        <a:srgbClr val="00A389"/>
      </a:accent2>
      <a:accent3>
        <a:srgbClr val="4B63AE"/>
      </a:accent3>
      <a:accent4>
        <a:srgbClr val="FDC010"/>
      </a:accent4>
      <a:accent5>
        <a:srgbClr val="A8005B"/>
      </a:accent5>
      <a:accent6>
        <a:srgbClr val="8FC73E"/>
      </a:accent6>
      <a:hlink>
        <a:srgbClr val="00A389"/>
      </a:hlink>
      <a:folHlink>
        <a:srgbClr val="00A3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6169</TotalTime>
  <Words>452</Words>
  <Application>Microsoft Office PowerPoint</Application>
  <PresentationFormat>On-screen Show (16:9)</PresentationFormat>
  <Paragraphs>87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Archivo Narrow</vt:lpstr>
      <vt:lpstr>Courier New</vt:lpstr>
      <vt:lpstr>Roboto</vt:lpstr>
      <vt:lpstr>Cambria</vt:lpstr>
      <vt:lpstr>Trebuchet MS</vt:lpstr>
      <vt:lpstr>Calibri</vt:lpstr>
      <vt:lpstr>Simple Light</vt:lpstr>
      <vt:lpstr>How We Work slides</vt:lpstr>
      <vt:lpstr>Simple Light</vt:lpstr>
      <vt:lpstr>Introducing the FEC</vt:lpstr>
      <vt:lpstr>Our Partners</vt:lpstr>
      <vt:lpstr>Core Elements of the FEC Model </vt:lpstr>
      <vt:lpstr>Four Core Outcomes of the FEC</vt:lpstr>
      <vt:lpstr>FEC Impact to Date</vt:lpstr>
      <vt:lpstr>Our Locations</vt:lpstr>
      <vt:lpstr>Our Locations</vt:lpstr>
      <vt:lpstr>FEC Services</vt:lpstr>
      <vt:lpstr>Who Can Come to the FEC for Services?</vt:lpstr>
      <vt:lpstr>How to Refer a Client to the FEC</vt:lpstr>
      <vt:lpstr>Other ways we can help: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FEC</dc:title>
  <dc:creator>Rebecca Johnson</dc:creator>
  <cp:lastModifiedBy>Sarah Dieleman Perry</cp:lastModifiedBy>
  <cp:revision>8</cp:revision>
  <cp:lastPrinted>2019-05-01T19:49:17Z</cp:lastPrinted>
  <dcterms:modified xsi:type="dcterms:W3CDTF">2019-07-25T14:28:27Z</dcterms:modified>
</cp:coreProperties>
</file>